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280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55992" cy="22605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990"/>
            <a:ext cx="680085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ijay.Merchant@btguk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00397" y="2931399"/>
            <a:ext cx="3383244" cy="4892301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algn="just">
              <a:spcBef>
                <a:spcPts val="85"/>
              </a:spcBef>
            </a:pPr>
            <a:r>
              <a:rPr lang="en-GB" sz="1000" b="1" dirty="0">
                <a:solidFill>
                  <a:srgbClr val="F9A11B"/>
                </a:solidFill>
                <a:latin typeface="Arial"/>
                <a:cs typeface="Arial"/>
              </a:rPr>
              <a:t>Opportunity</a:t>
            </a:r>
          </a:p>
          <a:p>
            <a:pPr marL="102235" marR="154940" indent="-90170" algn="just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Opportunity to invest in or acquire a well‑established provider of a </a:t>
            </a:r>
            <a:r>
              <a:rPr lang="en-GB" sz="850" dirty="0">
                <a:solidFill>
                  <a:srgbClr val="223C51"/>
                </a:solidFill>
                <a:latin typeface="Arial"/>
                <a:cs typeface="Arial"/>
              </a:rPr>
              <a:t>temporary 3D point-of-sale / point-of-purchase (POS/POP) solutions, benefiting from a strong market presence, long‑standing customer relationships and proprietary product expertise. </a:t>
            </a:r>
          </a:p>
          <a:p>
            <a:pPr marL="102235" marR="154940" indent="-90170" algn="just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dirty="0">
                <a:solidFill>
                  <a:srgbClr val="223C51"/>
                </a:solidFill>
                <a:latin typeface="Arial"/>
                <a:cs typeface="Arial"/>
              </a:rPr>
              <a:t>The business delivers a comprehensive, end‑to‑end POS/POP offering, including design, prototyping, print, in‑house finishing, assembly, packing, delivery and fulfilment solutions.</a:t>
            </a:r>
          </a:p>
          <a:p>
            <a:pPr marL="102235" marR="154940" indent="-90170">
              <a:lnSpc>
                <a:spcPct val="107800"/>
              </a:lnSpc>
              <a:spcBef>
                <a:spcPts val="535"/>
              </a:spcBef>
              <a:buClr>
                <a:srgbClr val="FAA21B"/>
              </a:buClr>
              <a:buChar char="•"/>
              <a:tabLst>
                <a:tab pos="102235" algn="l"/>
              </a:tabLst>
            </a:pPr>
            <a:r>
              <a:rPr lang="en-GB" sz="850" dirty="0">
                <a:solidFill>
                  <a:srgbClr val="223C51"/>
                </a:solidFill>
                <a:latin typeface="Arial"/>
                <a:cs typeface="Arial"/>
              </a:rPr>
              <a:t>Currently operating at 70% capacity providing room for growth.</a:t>
            </a:r>
          </a:p>
          <a:p>
            <a:pPr marL="102235" marR="5080" indent="-90170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US" sz="850" spc="-10" dirty="0">
                <a:solidFill>
                  <a:srgbClr val="233D51"/>
                </a:solidFill>
                <a:latin typeface="Arial"/>
                <a:cs typeface="Arial"/>
              </a:rPr>
              <a:t>Offers are invited for investment into the business or for the purchase of the business and assets on an accelerated basis.</a:t>
            </a:r>
          </a:p>
          <a:p>
            <a:pPr marR="5080" algn="just">
              <a:lnSpc>
                <a:spcPct val="107800"/>
              </a:lnSpc>
              <a:spcBef>
                <a:spcPts val="85"/>
              </a:spcBef>
              <a:buClr>
                <a:srgbClr val="FAA21B"/>
              </a:buClr>
              <a:tabLst>
                <a:tab pos="102235" algn="l"/>
              </a:tabLst>
            </a:pPr>
            <a:endParaRPr lang="en-US" sz="1000" b="1" dirty="0">
              <a:solidFill>
                <a:srgbClr val="F9A11B"/>
              </a:solidFill>
              <a:latin typeface="Arial"/>
              <a:cs typeface="Arial"/>
            </a:endParaRPr>
          </a:p>
          <a:p>
            <a:pPr marL="12700" algn="just">
              <a:spcBef>
                <a:spcPts val="85"/>
              </a:spcBef>
            </a:pPr>
            <a:r>
              <a:rPr sz="1000" b="1" dirty="0">
                <a:solidFill>
                  <a:srgbClr val="F9A11B"/>
                </a:solidFill>
                <a:latin typeface="Arial"/>
                <a:cs typeface="Arial"/>
              </a:rPr>
              <a:t>Key</a:t>
            </a:r>
            <a:r>
              <a:rPr sz="1000" b="1" spc="-35" dirty="0">
                <a:solidFill>
                  <a:srgbClr val="F9A11B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F9A11B"/>
                </a:solidFill>
                <a:latin typeface="Arial"/>
                <a:cs typeface="Arial"/>
              </a:rPr>
              <a:t>Business</a:t>
            </a:r>
            <a:r>
              <a:rPr sz="1000" b="1" spc="-30" dirty="0">
                <a:solidFill>
                  <a:srgbClr val="F9A11B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9A11B"/>
                </a:solidFill>
                <a:latin typeface="Arial"/>
                <a:cs typeface="Arial"/>
              </a:rPr>
              <a:t>Highlights</a:t>
            </a:r>
            <a:endParaRPr sz="1000" dirty="0">
              <a:latin typeface="Arial"/>
              <a:cs typeface="Arial"/>
            </a:endParaRPr>
          </a:p>
          <a:p>
            <a:pPr marL="102235" marR="5080" indent="-90170" algn="l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Based in a leasehold manufacturing facility located in central UK, the Company serves a nationwide client base across diverse retail sectors, including a number of leading household brands.</a:t>
            </a:r>
          </a:p>
          <a:p>
            <a:pPr marL="102235" marR="5080" indent="-90170" algn="l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A dedicated in‑house design team works closely with customers to develop bespoke, product‑specific display solutions, supporting strong levels of repeat business and long-standing client relationships.</a:t>
            </a:r>
          </a:p>
          <a:p>
            <a:pPr marL="102235" marR="5080" indent="-90170" algn="l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High‑quality production capabilities, including advanced print and cutting technology, combined with an experienced and flexible workforce, enable consistently short lead times and reliable, shop‑floor‑ready products.</a:t>
            </a:r>
          </a:p>
          <a:p>
            <a:pPr marL="102235" marR="5080" indent="-90170" algn="l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Skilled workforce of 32 full‑time employees, including a core of long‑serving and dependable production staff.</a:t>
            </a:r>
          </a:p>
          <a:p>
            <a:pPr marL="102235" marR="5080" indent="-90170" algn="l">
              <a:lnSpc>
                <a:spcPct val="107800"/>
              </a:lnSpc>
              <a:spcBef>
                <a:spcPts val="425"/>
              </a:spcBef>
              <a:buClr>
                <a:srgbClr val="FAA21B"/>
              </a:buClr>
              <a:buFontTx/>
              <a:buChar char="•"/>
              <a:tabLst>
                <a:tab pos="102235" algn="l"/>
              </a:tabLst>
            </a:pPr>
            <a:r>
              <a:rPr lang="en-GB" sz="850" spc="-10" dirty="0">
                <a:solidFill>
                  <a:srgbClr val="233D51"/>
                </a:solidFill>
                <a:latin typeface="Arial"/>
                <a:cs typeface="Arial"/>
              </a:rPr>
              <a:t>Established supply relationships with two of Europe’s largest paper and board manufacturers, supporting resilience against market volatility and pricing pressures.</a:t>
            </a:r>
          </a:p>
          <a:p>
            <a:pPr marL="12065" marR="2388870" algn="just">
              <a:lnSpc>
                <a:spcPct val="108000"/>
              </a:lnSpc>
              <a:spcBef>
                <a:spcPts val="130"/>
              </a:spcBef>
              <a:buClr>
                <a:srgbClr val="F9A11B"/>
              </a:buClr>
              <a:tabLst>
                <a:tab pos="102235" algn="l"/>
              </a:tabLst>
            </a:pPr>
            <a:endParaRPr lang="en-GB" sz="1000" b="1" spc="-10" dirty="0">
              <a:solidFill>
                <a:srgbClr val="F9A11B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944100"/>
            <a:ext cx="7555992" cy="75565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928741" y="7987750"/>
            <a:ext cx="1724636" cy="4180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850" b="1" spc="-25" dirty="0">
                <a:solidFill>
                  <a:srgbClr val="223C51"/>
                </a:solidFill>
                <a:latin typeface="Arial"/>
                <a:cs typeface="Arial"/>
              </a:rPr>
              <a:t>Richard Temple</a:t>
            </a:r>
            <a:endParaRPr sz="85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850" dirty="0">
                <a:solidFill>
                  <a:srgbClr val="F9A11B"/>
                </a:solidFill>
                <a:latin typeface="Arial"/>
                <a:cs typeface="Arial"/>
              </a:rPr>
              <a:t>E:</a:t>
            </a:r>
            <a:r>
              <a:rPr sz="850" spc="-10" dirty="0">
                <a:solidFill>
                  <a:srgbClr val="F9A11B"/>
                </a:solidFill>
                <a:latin typeface="Arial"/>
                <a:cs typeface="Arial"/>
              </a:rPr>
              <a:t> </a:t>
            </a:r>
            <a:r>
              <a:rPr lang="en-GB" sz="850" spc="-10" dirty="0" err="1">
                <a:solidFill>
                  <a:srgbClr val="223C51"/>
                </a:solidFill>
                <a:latin typeface="Arial"/>
                <a:cs typeface="Arial"/>
              </a:rPr>
              <a:t>richard.temple@eddisons</a:t>
            </a:r>
            <a:r>
              <a:rPr lang="en-GB" sz="850" spc="-10" dirty="0">
                <a:solidFill>
                  <a:srgbClr val="223C51"/>
                </a:solidFill>
                <a:latin typeface="Arial"/>
                <a:cs typeface="Arial"/>
              </a:rPr>
              <a:t>.</a:t>
            </a:r>
            <a:r>
              <a:rPr sz="850" spc="-10" dirty="0">
                <a:solidFill>
                  <a:srgbClr val="223C51"/>
                </a:solidFill>
                <a:latin typeface="Arial"/>
                <a:cs typeface="Arial"/>
                <a:hlinkClick r:id="rId3"/>
              </a:rPr>
              <a:t>com</a:t>
            </a:r>
            <a:endParaRPr sz="8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endParaRPr sz="85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74205" y="6710826"/>
            <a:ext cx="3164638" cy="848246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algn="just">
              <a:spcBef>
                <a:spcPts val="690"/>
              </a:spcBef>
            </a:pPr>
            <a:r>
              <a:rPr lang="en-GB" sz="1000" b="1" spc="-10" dirty="0">
                <a:solidFill>
                  <a:srgbClr val="F9A11B"/>
                </a:solidFill>
                <a:latin typeface="Arial"/>
                <a:cs typeface="Arial"/>
              </a:rPr>
              <a:t>Expressions of interest</a:t>
            </a:r>
          </a:p>
          <a:p>
            <a:pPr marL="12700" marR="5080" algn="just">
              <a:lnSpc>
                <a:spcPct val="107700"/>
              </a:lnSpc>
              <a:spcBef>
                <a:spcPts val="430"/>
              </a:spcBef>
            </a:pPr>
            <a:r>
              <a:rPr lang="en-GB" sz="850" dirty="0">
                <a:solidFill>
                  <a:srgbClr val="223C51"/>
                </a:solidFill>
                <a:latin typeface="Arial"/>
                <a:cs typeface="Arial"/>
              </a:rPr>
              <a:t>Interested parties will be required to sign a non-disclosure agreement (NDA). Offers, alongside proof of funding, are required no later than 5pm on Tuesday 30 June 2026 with completion of a sale required soon thereafter.</a:t>
            </a:r>
            <a:endParaRPr lang="en-GB" sz="1000" b="1" dirty="0">
              <a:solidFill>
                <a:srgbClr val="F9A11B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0" y="9151526"/>
            <a:ext cx="7555992" cy="778739"/>
          </a:xfrm>
          <a:prstGeom prst="rect">
            <a:avLst/>
          </a:prstGeom>
          <a:solidFill>
            <a:srgbClr val="FFF4E7"/>
          </a:solidFill>
        </p:spPr>
        <p:txBody>
          <a:bodyPr vert="horz" wrap="square" lIns="0" tIns="33655" rIns="0" bIns="0" rtlCol="0">
            <a:spAutoFit/>
          </a:bodyPr>
          <a:lstStyle/>
          <a:p>
            <a:pPr marL="71120" algn="just">
              <a:lnSpc>
                <a:spcPct val="100000"/>
              </a:lnSpc>
              <a:spcBef>
                <a:spcPts val="265"/>
              </a:spcBef>
            </a:pPr>
            <a:r>
              <a:rPr sz="900" b="1" spc="-10" dirty="0">
                <a:solidFill>
                  <a:srgbClr val="F9A11B"/>
                </a:solidFill>
                <a:latin typeface="Arial"/>
                <a:cs typeface="Arial"/>
              </a:rPr>
              <a:t>Important</a:t>
            </a:r>
            <a:r>
              <a:rPr sz="900" b="1" spc="-20" dirty="0">
                <a:solidFill>
                  <a:srgbClr val="F9A11B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F9A11B"/>
                </a:solidFill>
                <a:latin typeface="Arial"/>
                <a:cs typeface="Arial"/>
              </a:rPr>
              <a:t>notice</a:t>
            </a:r>
            <a:endParaRPr sz="900" dirty="0">
              <a:latin typeface="Arial"/>
              <a:cs typeface="Arial"/>
            </a:endParaRPr>
          </a:p>
          <a:p>
            <a:pPr marL="71120" marR="102235" indent="-635" algn="just">
              <a:lnSpc>
                <a:spcPct val="119100"/>
              </a:lnSpc>
              <a:spcBef>
                <a:spcPts val="415"/>
              </a:spcBef>
            </a:pP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information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above has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been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supplied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by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our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client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and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should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not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be</a:t>
            </a:r>
            <a:r>
              <a:rPr lang="en-GB" sz="600" i="1" spc="4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>
                <a:solidFill>
                  <a:srgbClr val="223C51"/>
                </a:solidFill>
                <a:latin typeface="Arial"/>
                <a:cs typeface="Arial"/>
              </a:rPr>
              <a:t>relied</a:t>
            </a:r>
            <a:r>
              <a:rPr sz="600" i="1" spc="-5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upon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as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statements</a:t>
            </a:r>
            <a:r>
              <a:rPr sz="600" i="1" spc="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or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representations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fact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or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warranties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600" i="1" spc="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any</a:t>
            </a:r>
            <a:r>
              <a:rPr sz="600" i="1" spc="44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kind.</a:t>
            </a:r>
            <a:r>
              <a:rPr sz="600" i="1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BTG,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25" dirty="0">
                <a:solidFill>
                  <a:srgbClr val="223C51"/>
                </a:solidFill>
                <a:latin typeface="Arial"/>
                <a:cs typeface="Arial"/>
              </a:rPr>
              <a:t>its</a:t>
            </a:r>
            <a:r>
              <a:rPr sz="600" i="1" spc="5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partners</a:t>
            </a:r>
            <a:r>
              <a:rPr sz="600" i="1" spc="9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and</a:t>
            </a:r>
            <a:r>
              <a:rPr sz="600" i="1" spc="1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employees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shall</a:t>
            </a:r>
            <a:r>
              <a:rPr sz="600" i="1" spc="10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not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be</a:t>
            </a:r>
            <a:r>
              <a:rPr sz="600" i="1" spc="10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responsible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for</a:t>
            </a:r>
            <a:r>
              <a:rPr sz="600" i="1" spc="10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any</a:t>
            </a:r>
            <a:r>
              <a:rPr sz="600" i="1" spc="114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error,</a:t>
            </a:r>
            <a:r>
              <a:rPr sz="600" i="1" spc="4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omission</a:t>
            </a:r>
            <a:r>
              <a:rPr sz="600" i="1" spc="1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or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misstatement.</a:t>
            </a:r>
            <a:r>
              <a:rPr sz="600" i="1" spc="9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Neither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we</a:t>
            </a:r>
            <a:r>
              <a:rPr sz="600" i="1" spc="10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nor</a:t>
            </a:r>
            <a:r>
              <a:rPr sz="600" i="1" spc="1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our</a:t>
            </a:r>
            <a:r>
              <a:rPr sz="600" i="1" spc="10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client</a:t>
            </a:r>
            <a:r>
              <a:rPr sz="600" i="1" spc="1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accept</a:t>
            </a:r>
            <a:r>
              <a:rPr sz="600" i="1" spc="9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any</a:t>
            </a:r>
            <a:r>
              <a:rPr sz="600" i="1" spc="114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responsibility</a:t>
            </a:r>
            <a:r>
              <a:rPr sz="600" i="1" spc="4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whatsoever</a:t>
            </a:r>
            <a:r>
              <a:rPr sz="600" i="1" spc="1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25" dirty="0">
                <a:solidFill>
                  <a:srgbClr val="223C51"/>
                </a:solidFill>
                <a:latin typeface="Arial"/>
                <a:cs typeface="Arial"/>
              </a:rPr>
              <a:t>in</a:t>
            </a:r>
            <a:r>
              <a:rPr sz="600" i="1" spc="5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respect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600" i="1" spc="9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these</a:t>
            </a:r>
            <a:r>
              <a:rPr sz="600" i="1" spc="9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particulars,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which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are</a:t>
            </a:r>
            <a:r>
              <a:rPr sz="600" i="1" spc="7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simply</a:t>
            </a:r>
            <a:r>
              <a:rPr sz="600" i="1" spc="7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offered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as</a:t>
            </a:r>
            <a:r>
              <a:rPr sz="600" i="1" spc="7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</a:t>
            </a:r>
            <a:r>
              <a:rPr sz="600" i="1" spc="4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general</a:t>
            </a:r>
            <a:r>
              <a:rPr sz="600" i="1" spc="7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indication</a:t>
            </a:r>
            <a:r>
              <a:rPr sz="600" i="1" spc="6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to</a:t>
            </a:r>
            <a:r>
              <a:rPr sz="600" i="1" spc="9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parties</a:t>
            </a:r>
            <a:r>
              <a:rPr sz="600" i="1" spc="9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who</a:t>
            </a:r>
            <a:r>
              <a:rPr sz="600" i="1" spc="1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may</a:t>
            </a:r>
            <a:r>
              <a:rPr sz="600" i="1" spc="9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be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10" dirty="0">
                <a:solidFill>
                  <a:srgbClr val="223C51"/>
                </a:solidFill>
                <a:latin typeface="Arial"/>
                <a:cs typeface="Arial"/>
              </a:rPr>
              <a:t>interested.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This</a:t>
            </a:r>
            <a:r>
              <a:rPr sz="600" i="1" spc="9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firm</a:t>
            </a:r>
            <a:r>
              <a:rPr sz="600" i="1" spc="7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is</a:t>
            </a:r>
            <a:r>
              <a:rPr sz="600" i="1" spc="9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not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 err="1">
                <a:solidFill>
                  <a:srgbClr val="223C51"/>
                </a:solidFill>
                <a:latin typeface="Arial"/>
                <a:cs typeface="Arial"/>
              </a:rPr>
              <a:t>authorised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under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</a:t>
            </a:r>
            <a:r>
              <a:rPr sz="600" i="1" spc="8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10" dirty="0">
                <a:solidFill>
                  <a:srgbClr val="223C51"/>
                </a:solidFill>
                <a:latin typeface="Arial"/>
                <a:cs typeface="Arial"/>
              </a:rPr>
              <a:t>Financial</a:t>
            </a:r>
            <a:r>
              <a:rPr sz="600" i="1" spc="5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Services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and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Markets</a:t>
            </a:r>
            <a:r>
              <a:rPr sz="600" i="1" spc="6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Act</a:t>
            </a:r>
            <a:r>
              <a:rPr sz="600" i="1" spc="45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2000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but</a:t>
            </a:r>
            <a:r>
              <a:rPr sz="600" i="1" spc="6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we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are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able</a:t>
            </a:r>
            <a:r>
              <a:rPr sz="600" i="1" spc="5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certain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circumstances</a:t>
            </a:r>
            <a:r>
              <a:rPr sz="600" i="1" spc="6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to</a:t>
            </a:r>
            <a:r>
              <a:rPr sz="600" i="1" spc="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offer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</a:t>
            </a:r>
            <a:r>
              <a:rPr sz="600" i="1" spc="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limited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range</a:t>
            </a:r>
            <a:r>
              <a:rPr sz="600" i="1" spc="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600" i="1" spc="434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investment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services</a:t>
            </a:r>
            <a:r>
              <a:rPr sz="600" i="1" spc="6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to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clients</a:t>
            </a:r>
            <a:r>
              <a:rPr sz="600" i="1" spc="6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because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we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are</a:t>
            </a:r>
            <a:r>
              <a:rPr sz="600" i="1" spc="5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licensed</a:t>
            </a:r>
            <a:r>
              <a:rPr sz="600" i="1" spc="5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25" dirty="0">
                <a:solidFill>
                  <a:srgbClr val="223C51"/>
                </a:solidFill>
                <a:latin typeface="Arial"/>
                <a:cs typeface="Arial"/>
              </a:rPr>
              <a:t>by</a:t>
            </a:r>
            <a:r>
              <a:rPr sz="600" i="1" spc="5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</a:t>
            </a:r>
            <a:r>
              <a:rPr sz="600" i="1" spc="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10" dirty="0">
                <a:solidFill>
                  <a:srgbClr val="223C51"/>
                </a:solidFill>
                <a:latin typeface="Arial"/>
                <a:cs typeface="Arial"/>
              </a:rPr>
              <a:t>Institute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dirty="0">
                <a:latin typeface="Arial"/>
                <a:cs typeface="Arial"/>
              </a:rPr>
              <a:t>o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f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Chartered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Accountants</a:t>
            </a:r>
            <a:r>
              <a:rPr sz="600" i="1" spc="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England</a:t>
            </a:r>
            <a:r>
              <a:rPr sz="600" i="1" spc="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and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Wales.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We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can</a:t>
            </a:r>
            <a:r>
              <a:rPr sz="600" i="1" spc="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provide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these</a:t>
            </a:r>
            <a:r>
              <a:rPr sz="600" i="1" spc="4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investment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services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if</a:t>
            </a:r>
            <a:r>
              <a:rPr sz="600" i="1" spc="3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they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are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an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incidental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part</a:t>
            </a:r>
            <a:r>
              <a:rPr sz="600" i="1" spc="3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the</a:t>
            </a:r>
            <a:r>
              <a:rPr sz="600" i="1" spc="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professional</a:t>
            </a:r>
            <a:r>
              <a:rPr sz="600" i="1" spc="3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spc="-10" dirty="0">
                <a:solidFill>
                  <a:srgbClr val="223C51"/>
                </a:solidFill>
                <a:latin typeface="Arial"/>
                <a:cs typeface="Arial"/>
              </a:rPr>
              <a:t>services</a:t>
            </a:r>
            <a:r>
              <a:rPr sz="600" i="1" spc="50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which we</a:t>
            </a:r>
            <a:r>
              <a:rPr sz="600" i="1" spc="1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have been engaged</a:t>
            </a:r>
            <a:r>
              <a:rPr sz="600" i="1" spc="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600" i="1" dirty="0">
                <a:solidFill>
                  <a:srgbClr val="223C51"/>
                </a:solidFill>
                <a:latin typeface="Arial"/>
                <a:cs typeface="Arial"/>
              </a:rPr>
              <a:t>to </a:t>
            </a:r>
            <a:r>
              <a:rPr sz="600" i="1" spc="-10" dirty="0">
                <a:solidFill>
                  <a:srgbClr val="223C51"/>
                </a:solidFill>
                <a:latin typeface="Arial"/>
                <a:cs typeface="Arial"/>
              </a:rPr>
              <a:t>provide.</a:t>
            </a:r>
            <a:endParaRPr sz="600" dirty="0">
              <a:latin typeface="Arial"/>
              <a:cs typeface="Arial"/>
            </a:endParaRPr>
          </a:p>
        </p:txBody>
      </p:sp>
      <p:grpSp>
        <p:nvGrpSpPr>
          <p:cNvPr id="16" name="object 6">
            <a:extLst>
              <a:ext uri="{FF2B5EF4-FFF2-40B4-BE49-F238E27FC236}">
                <a16:creationId xmlns:a16="http://schemas.microsoft.com/office/drawing/2014/main" id="{05745EC0-F008-E233-7DD1-728B336CF4B6}"/>
              </a:ext>
            </a:extLst>
          </p:cNvPr>
          <p:cNvGrpSpPr/>
          <p:nvPr/>
        </p:nvGrpSpPr>
        <p:grpSpPr>
          <a:xfrm>
            <a:off x="395005" y="6351"/>
            <a:ext cx="7161368" cy="2491257"/>
            <a:chOff x="394624" y="0"/>
            <a:chExt cx="7161368" cy="2491257"/>
          </a:xfrm>
        </p:grpSpPr>
        <p:pic>
          <p:nvPicPr>
            <p:cNvPr id="17" name="object 7" descr="A white letter on a black background  AI-generated content may be incorrect.">
              <a:extLst>
                <a:ext uri="{FF2B5EF4-FFF2-40B4-BE49-F238E27FC236}">
                  <a16:creationId xmlns:a16="http://schemas.microsoft.com/office/drawing/2014/main" id="{8D2A8C2B-6457-8F7D-9071-C7AC31B3BCC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4624" y="347007"/>
              <a:ext cx="1358895" cy="431794"/>
            </a:xfrm>
            <a:prstGeom prst="rect">
              <a:avLst/>
            </a:prstGeom>
          </p:spPr>
        </p:pic>
        <p:pic>
          <p:nvPicPr>
            <p:cNvPr id="18" name="object 8">
              <a:extLst>
                <a:ext uri="{FF2B5EF4-FFF2-40B4-BE49-F238E27FC236}">
                  <a16:creationId xmlns:a16="http://schemas.microsoft.com/office/drawing/2014/main" id="{DDBAA425-83E3-8CC8-2C4A-A363D001DF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40300" y="0"/>
              <a:ext cx="2615692" cy="2491257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E30FD2D8-8FA7-5531-F48B-7A9CDFB2FA8A}"/>
              </a:ext>
            </a:extLst>
          </p:cNvPr>
          <p:cNvSpPr txBox="1"/>
          <p:nvPr/>
        </p:nvSpPr>
        <p:spPr>
          <a:xfrm>
            <a:off x="288925" y="974754"/>
            <a:ext cx="3778250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just">
              <a:spcBef>
                <a:spcPts val="85"/>
              </a:spcBef>
            </a:pPr>
            <a:r>
              <a:rPr lang="en-GB" sz="1600" b="1" dirty="0">
                <a:solidFill>
                  <a:srgbClr val="F9A11B"/>
                </a:solidFill>
                <a:latin typeface="Arial"/>
                <a:cs typeface="Arial"/>
              </a:rPr>
              <a:t>Acquisition opportunity</a:t>
            </a:r>
          </a:p>
          <a:p>
            <a:pPr marL="18415" algn="just">
              <a:spcBef>
                <a:spcPts val="1310"/>
              </a:spcBef>
            </a:pPr>
            <a:r>
              <a:rPr lang="en-GB" sz="2400" dirty="0">
                <a:solidFill>
                  <a:srgbClr val="223C51"/>
                </a:solidFill>
                <a:latin typeface="Arial"/>
                <a:cs typeface="Arial"/>
              </a:rPr>
              <a:t>Project Waters</a:t>
            </a:r>
          </a:p>
          <a:p>
            <a:pPr marL="18415" algn="just">
              <a:spcBef>
                <a:spcPts val="1310"/>
              </a:spcBef>
            </a:pPr>
            <a:r>
              <a:rPr lang="en-GB" sz="1600" dirty="0">
                <a:solidFill>
                  <a:srgbClr val="223C51"/>
                </a:solidFill>
                <a:latin typeface="Arial"/>
                <a:cs typeface="Arial"/>
              </a:rPr>
              <a:t>June 2026</a:t>
            </a: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76956A50-7E01-137B-5BC3-E0814E98EA48}"/>
              </a:ext>
            </a:extLst>
          </p:cNvPr>
          <p:cNvSpPr txBox="1"/>
          <p:nvPr/>
        </p:nvSpPr>
        <p:spPr>
          <a:xfrm>
            <a:off x="395005" y="2312119"/>
            <a:ext cx="5560521" cy="879023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algn="just">
              <a:spcBef>
                <a:spcPts val="85"/>
              </a:spcBef>
            </a:pPr>
            <a:r>
              <a:rPr lang="en-GB" sz="1600" dirty="0">
                <a:solidFill>
                  <a:srgbClr val="243D51"/>
                </a:solidFill>
                <a:latin typeface="Arial"/>
                <a:cs typeface="Arial"/>
              </a:rPr>
              <a:t>Opportunity to acquire or invest in a market leading temporary 3D POS/POP specialist</a:t>
            </a:r>
          </a:p>
          <a:p>
            <a:pPr marL="12700" algn="just">
              <a:spcBef>
                <a:spcPts val="85"/>
              </a:spcBef>
            </a:pPr>
            <a:endParaRPr lang="en-GB" sz="1000" b="1" dirty="0">
              <a:solidFill>
                <a:srgbClr val="F9A11B"/>
              </a:solidFill>
              <a:latin typeface="Arial"/>
              <a:cs typeface="Arial"/>
            </a:endParaRPr>
          </a:p>
          <a:p>
            <a:pPr marL="12065" marR="2388870" algn="just">
              <a:lnSpc>
                <a:spcPct val="108000"/>
              </a:lnSpc>
              <a:spcBef>
                <a:spcPts val="130"/>
              </a:spcBef>
              <a:buClr>
                <a:srgbClr val="F9A11B"/>
              </a:buClr>
              <a:tabLst>
                <a:tab pos="102235" algn="l"/>
              </a:tabLst>
            </a:pPr>
            <a:endParaRPr lang="en-GB" sz="1000" b="1" spc="-10" dirty="0">
              <a:solidFill>
                <a:srgbClr val="F9A11B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14" name="object 10">
            <a:extLst>
              <a:ext uri="{FF2B5EF4-FFF2-40B4-BE49-F238E27FC236}">
                <a16:creationId xmlns:a16="http://schemas.microsoft.com/office/drawing/2014/main" id="{27D62A64-4D3C-E0D9-3CE6-CCEEB9D8A1FA}"/>
              </a:ext>
            </a:extLst>
          </p:cNvPr>
          <p:cNvSpPr txBox="1"/>
          <p:nvPr/>
        </p:nvSpPr>
        <p:spPr>
          <a:xfrm>
            <a:off x="395005" y="7720047"/>
            <a:ext cx="3232756" cy="706988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90"/>
              </a:spcBef>
            </a:pPr>
            <a:r>
              <a:rPr sz="1000" b="1" spc="-10" dirty="0">
                <a:solidFill>
                  <a:srgbClr val="F9A11B"/>
                </a:solidFill>
                <a:latin typeface="Arial"/>
                <a:cs typeface="Arial"/>
              </a:rPr>
              <a:t>Further</a:t>
            </a:r>
            <a:r>
              <a:rPr sz="1000" b="1" spc="-5" dirty="0">
                <a:solidFill>
                  <a:srgbClr val="F9A11B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9A11B"/>
                </a:solidFill>
                <a:latin typeface="Arial"/>
                <a:cs typeface="Arial"/>
              </a:rPr>
              <a:t>information</a:t>
            </a:r>
            <a:endParaRPr sz="1000" dirty="0">
              <a:latin typeface="Arial"/>
              <a:cs typeface="Arial"/>
            </a:endParaRPr>
          </a:p>
          <a:p>
            <a:pPr marL="12700" marR="5080" algn="l">
              <a:lnSpc>
                <a:spcPct val="107700"/>
              </a:lnSpc>
              <a:spcBef>
                <a:spcPts val="430"/>
              </a:spcBef>
            </a:pP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Further</a:t>
            </a:r>
            <a:r>
              <a:rPr sz="850" spc="-10" dirty="0">
                <a:solidFill>
                  <a:srgbClr val="223C51"/>
                </a:solidFill>
                <a:latin typeface="Arial"/>
                <a:cs typeface="Arial"/>
              </a:rPr>
              <a:t> information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is</a:t>
            </a:r>
            <a:r>
              <a:rPr sz="850" spc="-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available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upon</a:t>
            </a:r>
            <a:r>
              <a:rPr sz="850" spc="-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completion</a:t>
            </a:r>
            <a:r>
              <a:rPr sz="850" spc="-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and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return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of</a:t>
            </a:r>
            <a:r>
              <a:rPr sz="850" spc="-3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spc="-50" dirty="0">
                <a:solidFill>
                  <a:srgbClr val="223C51"/>
                </a:solidFill>
                <a:latin typeface="Arial"/>
                <a:cs typeface="Arial"/>
              </a:rPr>
              <a:t>a</a:t>
            </a:r>
            <a:r>
              <a:rPr sz="850" spc="-20" dirty="0">
                <a:solidFill>
                  <a:srgbClr val="223C51"/>
                </a:solidFill>
                <a:latin typeface="Arial"/>
                <a:cs typeface="Arial"/>
              </a:rPr>
              <a:t> non-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disclosure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agreement</a:t>
            </a:r>
            <a:r>
              <a:rPr sz="850" spc="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(NDA),</a:t>
            </a:r>
            <a:r>
              <a:rPr sz="850" spc="-3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which</a:t>
            </a:r>
            <a:r>
              <a:rPr sz="850" spc="-4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is</a:t>
            </a:r>
            <a:r>
              <a:rPr sz="850" spc="-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available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on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223C51"/>
                </a:solidFill>
                <a:latin typeface="Arial"/>
                <a:cs typeface="Arial"/>
              </a:rPr>
              <a:t>request.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Enquiries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should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be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directed</a:t>
            </a:r>
            <a:r>
              <a:rPr sz="850" spc="-20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in</a:t>
            </a:r>
            <a:r>
              <a:rPr sz="850" spc="-2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the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first</a:t>
            </a:r>
            <a:r>
              <a:rPr sz="850" spc="-4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23C51"/>
                </a:solidFill>
                <a:latin typeface="Arial"/>
                <a:cs typeface="Arial"/>
              </a:rPr>
              <a:t>instance</a:t>
            </a:r>
            <a:r>
              <a:rPr sz="850" spc="-15" dirty="0">
                <a:solidFill>
                  <a:srgbClr val="223C51"/>
                </a:solidFill>
                <a:latin typeface="Arial"/>
                <a:cs typeface="Arial"/>
              </a:rPr>
              <a:t> </a:t>
            </a:r>
            <a:r>
              <a:rPr sz="850" spc="-25" dirty="0">
                <a:solidFill>
                  <a:srgbClr val="223C51"/>
                </a:solidFill>
                <a:latin typeface="Arial"/>
                <a:cs typeface="Arial"/>
              </a:rPr>
              <a:t>to:</a:t>
            </a:r>
            <a:endParaRPr sz="850" dirty="0">
              <a:latin typeface="Arial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B217C8-8E01-08FC-3F10-C888B71904F2}"/>
              </a:ext>
            </a:extLst>
          </p:cNvPr>
          <p:cNvSpPr txBox="1">
            <a:spLocks/>
          </p:cNvSpPr>
          <p:nvPr/>
        </p:nvSpPr>
        <p:spPr>
          <a:xfrm>
            <a:off x="3974205" y="2933483"/>
            <a:ext cx="3383244" cy="58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6"/>
                </a:solidFill>
              </a:rPr>
              <a:t>Financial Statements</a:t>
            </a:r>
          </a:p>
          <a:p>
            <a:pPr marL="102235" marR="154940" lvl="0" indent="-90170" defTabSz="914400" eaLnBrk="1" fontAlgn="auto" latinLnBrk="0" hangingPunct="1">
              <a:lnSpc>
                <a:spcPct val="107800"/>
              </a:lnSpc>
              <a:spcBef>
                <a:spcPts val="535"/>
              </a:spcBef>
              <a:spcAft>
                <a:spcPts val="0"/>
              </a:spcAft>
              <a:buClr>
                <a:srgbClr val="FAA21B"/>
              </a:buClr>
              <a:buSzTx/>
              <a:buFontTx/>
              <a:buChar char="•"/>
              <a:tabLst>
                <a:tab pos="102235" algn="l"/>
              </a:tabLst>
              <a:defRPr/>
            </a:pPr>
            <a:r>
              <a:rPr kumimoji="0" lang="en-US" sz="850" b="0" i="0" u="none" strike="noStrike" kern="0" cap="none" spc="-10" normalizeH="0" baseline="0" noProof="0" dirty="0">
                <a:ln>
                  <a:noFill/>
                </a:ln>
                <a:solidFill>
                  <a:srgbClr val="233D51"/>
                </a:solidFill>
                <a:effectLst/>
                <a:uLnTx/>
                <a:uFillTx/>
                <a:latin typeface="Arial"/>
                <a:cs typeface="Arial"/>
              </a:rPr>
              <a:t>The tables below summaries the financial performance across the past three financial periods and current year to date.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83A91-2E72-D094-0C4D-797D9548F7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8741" y="3673769"/>
            <a:ext cx="3428708" cy="29934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533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Jacobs</dc:creator>
  <cp:lastModifiedBy>Sharon Gill</cp:lastModifiedBy>
  <cp:revision>11</cp:revision>
  <dcterms:created xsi:type="dcterms:W3CDTF">2026-06-17T14:03:03Z</dcterms:created>
  <dcterms:modified xsi:type="dcterms:W3CDTF">2026-06-23T13:15:07Z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0x010100E30B0FC96C73FA4D9521485BDD0C6E29</vt:lpwstr>
  </property>
  <property fmtid="{D5CDD505-2E9C-101B-9397-08002B2CF9AE}" pid="3" name="Created">
    <vt:filetime>2026-03-30T00:00:00Z</vt:filetime>
  </property>
  <property fmtid="{D5CDD505-2E9C-101B-9397-08002B2CF9AE}" pid="4" name="Creator">
    <vt:lpwstr>Adobe InDesign 21.1 (Macintosh)</vt:lpwstr>
  </property>
  <property fmtid="{D5CDD505-2E9C-101B-9397-08002B2CF9AE}" pid="5" name="LastSaved">
    <vt:filetime>2026-06-17T00:00:00Z</vt:filetime>
  </property>
  <property fmtid="{D5CDD505-2E9C-101B-9397-08002B2CF9AE}" pid="6" name="Producer">
    <vt:lpwstr>Adobe PDF Library 18.0</vt:lpwstr>
  </property>
</Properties>
</file>