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1"/>
    <p:restoredTop sz="94670"/>
  </p:normalViewPr>
  <p:slideViewPr>
    <p:cSldViewPr>
      <p:cViewPr>
        <p:scale>
          <a:sx n="100" d="100"/>
          <a:sy n="100" d="100"/>
        </p:scale>
        <p:origin x="840" y="-17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33D5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233D5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233D5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233D5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300" y="1303734"/>
            <a:ext cx="3930650" cy="829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33D5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 descr="A blue and white rectangle&#10;&#10;AI-generated content may be incorrect.">
            <a:extLst>
              <a:ext uri="{FF2B5EF4-FFF2-40B4-BE49-F238E27FC236}">
                <a16:creationId xmlns:a16="http://schemas.microsoft.com/office/drawing/2014/main" id="{CBC009E7-5FBB-AB9B-F86D-55AD90E1A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22606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875299" y="4124829"/>
            <a:ext cx="1754550" cy="6183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10"/>
              </a:lnSpc>
              <a:spcBef>
                <a:spcPts val="100"/>
              </a:spcBef>
            </a:pPr>
            <a:r>
              <a:rPr lang="en-GB" sz="850" b="1" spc="-20" dirty="0">
                <a:solidFill>
                  <a:srgbClr val="233D51"/>
                </a:solidFill>
                <a:latin typeface="Arial"/>
                <a:cs typeface="Arial"/>
              </a:rPr>
              <a:t>David Ross MRICS</a:t>
            </a:r>
            <a:endParaRPr sz="850" dirty="0">
              <a:latin typeface="Arial"/>
              <a:cs typeface="Arial"/>
            </a:endParaRPr>
          </a:p>
          <a:p>
            <a:pPr marL="12700">
              <a:lnSpc>
                <a:spcPts val="1010"/>
              </a:lnSpc>
            </a:pPr>
            <a:r>
              <a:rPr lang="en-GB" sz="850" spc="-20" dirty="0">
                <a:solidFill>
                  <a:srgbClr val="233D51"/>
                </a:solidFill>
                <a:latin typeface="Arial"/>
                <a:cs typeface="Arial"/>
              </a:rPr>
              <a:t>Director</a:t>
            </a:r>
            <a:endParaRPr sz="850" dirty="0">
              <a:latin typeface="Arial"/>
              <a:cs typeface="Arial"/>
            </a:endParaRPr>
          </a:p>
          <a:p>
            <a:pPr marL="12700" marR="5080">
              <a:lnSpc>
                <a:spcPct val="107800"/>
              </a:lnSpc>
              <a:spcBef>
                <a:spcPts val="280"/>
              </a:spcBef>
            </a:pPr>
            <a:r>
              <a:rPr sz="850" dirty="0">
                <a:solidFill>
                  <a:srgbClr val="FAA21B"/>
                </a:solidFill>
                <a:latin typeface="Arial"/>
                <a:cs typeface="Arial"/>
              </a:rPr>
              <a:t>E:</a:t>
            </a:r>
            <a:r>
              <a:rPr sz="850" spc="-5" dirty="0">
                <a:solidFill>
                  <a:srgbClr val="FAA21B"/>
                </a:solidFill>
                <a:latin typeface="Arial"/>
                <a:cs typeface="Arial"/>
              </a:rPr>
              <a:t> </a:t>
            </a:r>
            <a:r>
              <a:rPr lang="en-GB" sz="850" spc="-5" dirty="0">
                <a:solidFill>
                  <a:srgbClr val="233D51"/>
                </a:solidFill>
                <a:latin typeface="Arial"/>
                <a:cs typeface="Arial"/>
              </a:rPr>
              <a:t>david.ross</a:t>
            </a:r>
            <a:r>
              <a:rPr lang="en-GB" sz="850" dirty="0">
                <a:solidFill>
                  <a:srgbClr val="233D51"/>
                </a:solidFill>
                <a:latin typeface="Arial"/>
                <a:cs typeface="Arial"/>
              </a:rPr>
              <a:t>@eddisons.com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endParaRPr lang="en-GB" sz="850" dirty="0">
              <a:solidFill>
                <a:srgbClr val="233D51"/>
              </a:solidFill>
              <a:latin typeface="Arial"/>
              <a:cs typeface="Arial"/>
            </a:endParaRPr>
          </a:p>
          <a:p>
            <a:pPr marL="12700" marR="5080">
              <a:lnSpc>
                <a:spcPct val="107800"/>
              </a:lnSpc>
              <a:spcBef>
                <a:spcPts val="280"/>
              </a:spcBef>
            </a:pPr>
            <a:r>
              <a:rPr sz="850" spc="-50" dirty="0">
                <a:solidFill>
                  <a:srgbClr val="FAA21B"/>
                </a:solidFill>
                <a:latin typeface="Arial"/>
                <a:cs typeface="Arial"/>
              </a:rPr>
              <a:t>T:</a:t>
            </a:r>
            <a:r>
              <a:rPr sz="850" spc="-10" dirty="0">
                <a:solidFill>
                  <a:srgbClr val="FAA21B"/>
                </a:solidFill>
                <a:latin typeface="Arial"/>
                <a:cs typeface="Arial"/>
              </a:rPr>
              <a:t> </a:t>
            </a:r>
            <a:r>
              <a:rPr lang="en-GB" sz="850" dirty="0">
                <a:solidFill>
                  <a:srgbClr val="233D51"/>
                </a:solidFill>
                <a:latin typeface="Arial"/>
                <a:cs typeface="Arial"/>
              </a:rPr>
              <a:t>07816 205214</a:t>
            </a:r>
            <a:endParaRPr sz="850" dirty="0">
              <a:solidFill>
                <a:srgbClr val="233D51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75299" y="3177184"/>
            <a:ext cx="3117215" cy="737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FAA21B"/>
                </a:solidFill>
                <a:latin typeface="Arial"/>
                <a:cs typeface="Arial"/>
              </a:rPr>
              <a:t>Further</a:t>
            </a:r>
            <a:r>
              <a:rPr sz="1000" b="1" spc="-30" dirty="0">
                <a:solidFill>
                  <a:srgbClr val="FAA21B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AA21B"/>
                </a:solidFill>
                <a:latin typeface="Arial"/>
                <a:cs typeface="Arial"/>
              </a:rPr>
              <a:t>information</a:t>
            </a: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ct val="107800"/>
              </a:lnSpc>
              <a:spcBef>
                <a:spcPts val="535"/>
              </a:spcBef>
            </a:pP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Further information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is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available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upon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completion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and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return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of </a:t>
            </a:r>
            <a:r>
              <a:rPr sz="850" spc="-50" dirty="0">
                <a:solidFill>
                  <a:srgbClr val="233D51"/>
                </a:solidFill>
                <a:latin typeface="Arial"/>
                <a:cs typeface="Arial"/>
              </a:rPr>
              <a:t>a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 non-disclosure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agreement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(NDA), which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is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available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on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spc="-10" dirty="0">
                <a:solidFill>
                  <a:srgbClr val="233D51"/>
                </a:solidFill>
                <a:latin typeface="Arial"/>
                <a:cs typeface="Arial"/>
              </a:rPr>
              <a:t>request.</a:t>
            </a:r>
            <a:endParaRPr sz="8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Enquiries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should</a:t>
            </a:r>
            <a:r>
              <a:rPr sz="850" spc="1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be</a:t>
            </a:r>
            <a:r>
              <a:rPr sz="850" spc="1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directed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in</a:t>
            </a:r>
            <a:r>
              <a:rPr sz="850" spc="1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the</a:t>
            </a:r>
            <a:r>
              <a:rPr sz="850" spc="1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first</a:t>
            </a:r>
            <a:r>
              <a:rPr sz="850" spc="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instance</a:t>
            </a:r>
            <a:r>
              <a:rPr sz="850" spc="1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to:</a:t>
            </a:r>
            <a:endParaRPr sz="850" dirty="0">
              <a:latin typeface="Arial"/>
              <a:cs typeface="Aria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195096"/>
              </p:ext>
            </p:extLst>
          </p:nvPr>
        </p:nvGraphicFramePr>
        <p:xfrm>
          <a:off x="427602" y="7482884"/>
          <a:ext cx="3060066" cy="1614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7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5900">
                <a:tc gridSpan="4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GB" sz="85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Financial</a:t>
                      </a:r>
                      <a:r>
                        <a:rPr sz="85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85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5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verview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solidFill>
                      <a:srgbClr val="233D5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solidFill>
                      <a:srgbClr val="233D5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solidFill>
                      <a:srgbClr val="233D5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solidFill>
                      <a:srgbClr val="233D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850" b="1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£00</a:t>
                      </a:r>
                      <a:r>
                        <a:rPr lang="en-GB" sz="850" b="1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spc="-10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Y/E April 2025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dirty="0">
                          <a:latin typeface="Arial"/>
                          <a:cs typeface="Arial"/>
                        </a:rPr>
                        <a:t>Y/E April 2024</a:t>
                      </a:r>
                      <a:endParaRPr sz="850" b="1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dirty="0">
                          <a:latin typeface="Arial"/>
                          <a:cs typeface="Arial"/>
                        </a:rPr>
                        <a:t>Y/E April 2023</a:t>
                      </a:r>
                      <a:endParaRPr sz="850" b="1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Turnover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latin typeface="Arial"/>
                          <a:cs typeface="Arial"/>
                        </a:rPr>
                        <a:t>1,920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latin typeface="Arial"/>
                          <a:cs typeface="Arial"/>
                        </a:rPr>
                        <a:t>2,459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latin typeface="Arial"/>
                          <a:cs typeface="Arial"/>
                        </a:rPr>
                        <a:t>3,298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spc="-10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Costs of Sales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latin typeface="Arial"/>
                          <a:cs typeface="Arial"/>
                        </a:rPr>
                        <a:t>(1,448)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latin typeface="Arial"/>
                          <a:cs typeface="Arial"/>
                        </a:rPr>
                        <a:t>(1,555)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latin typeface="Arial"/>
                          <a:cs typeface="Arial"/>
                        </a:rPr>
                        <a:t>(2,164)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spc="-10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Gross Profit</a:t>
                      </a:r>
                      <a:endParaRPr sz="850" b="1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dirty="0">
                          <a:latin typeface="Arial"/>
                          <a:cs typeface="Arial"/>
                        </a:rPr>
                        <a:t>473</a:t>
                      </a:r>
                      <a:endParaRPr sz="850" b="1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dirty="0">
                          <a:latin typeface="Arial"/>
                          <a:cs typeface="Arial"/>
                        </a:rPr>
                        <a:t>903</a:t>
                      </a:r>
                      <a:endParaRPr sz="850" b="1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dirty="0">
                          <a:latin typeface="Arial"/>
                          <a:cs typeface="Arial"/>
                        </a:rPr>
                        <a:t>1,134</a:t>
                      </a:r>
                      <a:endParaRPr sz="850" b="1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spc="-20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Administrative Expenses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latin typeface="Arial"/>
                          <a:cs typeface="Arial"/>
                        </a:rPr>
                        <a:t>(616)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latin typeface="Arial"/>
                          <a:cs typeface="Arial"/>
                        </a:rPr>
                        <a:t>(904)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dirty="0">
                          <a:latin typeface="Arial"/>
                          <a:cs typeface="Arial"/>
                        </a:rPr>
                        <a:t>(924)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Profit/Loss before Tax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spc="-10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(191)</a:t>
                      </a:r>
                      <a:endParaRPr sz="850" b="1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spc="-10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(75)</a:t>
                      </a:r>
                      <a:endParaRPr sz="850" b="1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spc="-10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208</a:t>
                      </a:r>
                      <a:endParaRPr sz="850" b="1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Profit/Loss after Tax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spc="-25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(145)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spc="-25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(62)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E9CC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n-GB" sz="850" b="1" spc="-25" dirty="0">
                          <a:solidFill>
                            <a:srgbClr val="233D51"/>
                          </a:solidFill>
                          <a:latin typeface="Arial"/>
                          <a:cs typeface="Arial"/>
                        </a:rPr>
                        <a:t>165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3175" cap="flat" cmpd="sng" algn="ctr">
                      <a:solidFill>
                        <a:srgbClr val="859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8591A0"/>
                      </a:solidFill>
                      <a:prstDash val="solid"/>
                    </a:lnB>
                    <a:solidFill>
                      <a:srgbClr val="FF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2" name="object 22"/>
          <p:cNvSpPr txBox="1"/>
          <p:nvPr/>
        </p:nvSpPr>
        <p:spPr>
          <a:xfrm>
            <a:off x="514600" y="3177184"/>
            <a:ext cx="3027680" cy="2146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FAA21B"/>
                </a:solidFill>
                <a:latin typeface="Arial"/>
                <a:cs typeface="Arial"/>
              </a:rPr>
              <a:t>The</a:t>
            </a:r>
            <a:r>
              <a:rPr sz="1000" b="1" spc="-10" dirty="0">
                <a:solidFill>
                  <a:srgbClr val="FAA21B"/>
                </a:solidFill>
                <a:latin typeface="Arial"/>
                <a:cs typeface="Arial"/>
              </a:rPr>
              <a:t> opportunity</a:t>
            </a:r>
            <a:endParaRPr sz="1000" dirty="0">
              <a:latin typeface="Arial"/>
              <a:cs typeface="Arial"/>
            </a:endParaRPr>
          </a:p>
          <a:p>
            <a:pPr marL="102235" marR="154940" indent="-90170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Char char="•"/>
              <a:tabLst>
                <a:tab pos="102235" algn="l"/>
              </a:tabLst>
            </a:pP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UK based Private Security Services company with specialisms including :</a:t>
            </a:r>
          </a:p>
          <a:p>
            <a:pPr marL="266700" marR="154940" lvl="4" indent="-88900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Char char="•"/>
              <a:tabLst>
                <a:tab pos="266700" algn="l"/>
              </a:tabLst>
            </a:pP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Close Protection Services (CPO)</a:t>
            </a:r>
          </a:p>
          <a:p>
            <a:pPr marL="266700" marR="154940" lvl="4" indent="-88900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Char char="•"/>
              <a:tabLst>
                <a:tab pos="266700" algn="l"/>
              </a:tabLst>
            </a:pP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Event Security</a:t>
            </a:r>
          </a:p>
          <a:p>
            <a:pPr marL="266700" marR="154940" lvl="4" indent="-88900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Char char="•"/>
              <a:tabLst>
                <a:tab pos="266700" algn="l"/>
              </a:tabLst>
            </a:pPr>
            <a:r>
              <a:rPr lang="en-US" sz="850" spc="-10" dirty="0" err="1">
                <a:solidFill>
                  <a:srgbClr val="233D51"/>
                </a:solidFill>
                <a:latin typeface="Arial"/>
                <a:cs typeface="Arial"/>
              </a:rPr>
              <a:t>Specialised</a:t>
            </a: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 ‘One-Off’ Security Projects such as AGMs sporting events and weddings</a:t>
            </a:r>
          </a:p>
          <a:p>
            <a:pPr marL="266700" marR="154940" lvl="4" indent="-88900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Char char="•"/>
              <a:tabLst>
                <a:tab pos="266700" algn="l"/>
              </a:tabLst>
            </a:pP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Event and Music/Tour Security</a:t>
            </a:r>
          </a:p>
          <a:p>
            <a:pPr marL="266700" marR="154940" lvl="4" indent="-88900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Char char="•"/>
              <a:tabLst>
                <a:tab pos="266700" algn="l"/>
              </a:tabLst>
            </a:pP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In House Technical Team with extensive experience </a:t>
            </a:r>
          </a:p>
          <a:p>
            <a:pPr marL="102235" marR="5080" indent="-90170">
              <a:lnSpc>
                <a:spcPct val="107800"/>
              </a:lnSpc>
              <a:spcBef>
                <a:spcPts val="42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We are seeking offers</a:t>
            </a:r>
            <a:r>
              <a:rPr lang="en-US" sz="850" spc="-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for the potential purchase of</a:t>
            </a:r>
            <a:r>
              <a:rPr lang="en-US"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the</a:t>
            </a:r>
            <a:r>
              <a:rPr lang="en-US"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business</a:t>
            </a:r>
            <a:r>
              <a:rPr lang="en-US"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and</a:t>
            </a:r>
            <a:r>
              <a:rPr lang="en-US" sz="850" spc="-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assets</a:t>
            </a:r>
            <a:r>
              <a:rPr lang="en-US"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on an</a:t>
            </a:r>
            <a:r>
              <a:rPr lang="en-US" sz="850" spc="-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accelerated</a:t>
            </a: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basis requiring a sale to be executed by early July 2026 at the latest.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395852" y="5403760"/>
            <a:ext cx="3146428" cy="21210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FAA21B"/>
                </a:solidFill>
                <a:latin typeface="Arial"/>
                <a:cs typeface="Arial"/>
              </a:rPr>
              <a:t>Key</a:t>
            </a:r>
            <a:r>
              <a:rPr sz="1000" b="1" spc="-10" dirty="0">
                <a:solidFill>
                  <a:srgbClr val="FAA21B"/>
                </a:solidFill>
                <a:latin typeface="Arial"/>
                <a:cs typeface="Arial"/>
              </a:rPr>
              <a:t> points</a:t>
            </a:r>
            <a:endParaRPr lang="en-GB" sz="1000" b="1" spc="-10" dirty="0">
              <a:solidFill>
                <a:srgbClr val="FAA21B"/>
              </a:solidFill>
              <a:latin typeface="Arial"/>
              <a:cs typeface="Arial"/>
            </a:endParaRPr>
          </a:p>
          <a:p>
            <a:pPr marL="102235" indent="-89535">
              <a:lnSpc>
                <a:spcPct val="100000"/>
              </a:lnSpc>
              <a:spcBef>
                <a:spcPts val="615"/>
              </a:spcBef>
              <a:buClr>
                <a:srgbClr val="FAA21B"/>
              </a:buClr>
              <a:buChar char="•"/>
              <a:tabLst>
                <a:tab pos="102235" algn="l"/>
              </a:tabLst>
            </a:pP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Formed around 20 years ago and operates from Leasehold premises based in the South of England.</a:t>
            </a:r>
          </a:p>
          <a:p>
            <a:pPr marL="102235" indent="-89535">
              <a:lnSpc>
                <a:spcPct val="100000"/>
              </a:lnSpc>
              <a:spcBef>
                <a:spcPts val="615"/>
              </a:spcBef>
              <a:buClr>
                <a:srgbClr val="FAA21B"/>
              </a:buClr>
              <a:buChar char="•"/>
              <a:tabLst>
                <a:tab pos="102235" algn="l"/>
              </a:tabLst>
            </a:pPr>
            <a:r>
              <a:rPr lang="en-GB" sz="850" dirty="0">
                <a:solidFill>
                  <a:srgbClr val="233D51"/>
                </a:solidFill>
                <a:latin typeface="Arial"/>
                <a:cs typeface="Arial"/>
              </a:rPr>
              <a:t>Around 25 members of full time staff with an experienced operations team in place supporting 24 hour day-to-day operations and client engagement.</a:t>
            </a:r>
          </a:p>
          <a:p>
            <a:pPr marL="102235" indent="-89535">
              <a:spcBef>
                <a:spcPts val="61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In House Technical Team with extensive installation and maintenance experience for a variety of security system types</a:t>
            </a:r>
            <a:endParaRPr lang="en-US" sz="850" dirty="0">
              <a:solidFill>
                <a:srgbClr val="233D51"/>
              </a:solidFill>
              <a:latin typeface="Arial"/>
              <a:cs typeface="Arial"/>
            </a:endParaRPr>
          </a:p>
          <a:p>
            <a:pPr marL="102235" indent="-89535">
              <a:lnSpc>
                <a:spcPct val="100000"/>
              </a:lnSpc>
              <a:spcBef>
                <a:spcPts val="615"/>
              </a:spcBef>
              <a:buClr>
                <a:srgbClr val="FAA21B"/>
              </a:buClr>
              <a:buChar char="•"/>
              <a:tabLst>
                <a:tab pos="102235" algn="l"/>
              </a:tabLst>
            </a:pPr>
            <a:r>
              <a:rPr lang="en-US" sz="850" dirty="0">
                <a:solidFill>
                  <a:srgbClr val="233D51"/>
                </a:solidFill>
                <a:latin typeface="Arial"/>
                <a:cs typeface="Arial"/>
              </a:rPr>
              <a:t>Primary revenue is driven mainly by Private Customers and Blue-Chip UK based companies, along with public sector consultancy work such as healthcare and education, along with guard provision.</a:t>
            </a:r>
          </a:p>
          <a:p>
            <a:pPr marL="102235" indent="-89535">
              <a:lnSpc>
                <a:spcPct val="100000"/>
              </a:lnSpc>
              <a:spcBef>
                <a:spcPts val="615"/>
              </a:spcBef>
              <a:buClr>
                <a:srgbClr val="FAA21B"/>
              </a:buClr>
              <a:buChar char="•"/>
              <a:tabLst>
                <a:tab pos="102235" algn="l"/>
              </a:tabLst>
            </a:pPr>
            <a:endParaRPr lang="en-GB" sz="850" dirty="0">
              <a:solidFill>
                <a:srgbClr val="233D51"/>
              </a:solidFill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845084" y="5121874"/>
            <a:ext cx="3060065" cy="8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FAA21B"/>
                </a:solidFill>
                <a:latin typeface="Arial"/>
                <a:cs typeface="Arial"/>
              </a:rPr>
              <a:t>Expression</a:t>
            </a:r>
            <a:r>
              <a:rPr sz="1000" b="1" spc="-5" dirty="0">
                <a:solidFill>
                  <a:srgbClr val="FAA21B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FAA21B"/>
                </a:solidFill>
                <a:latin typeface="Arial"/>
                <a:cs typeface="Arial"/>
              </a:rPr>
              <a:t>of</a:t>
            </a:r>
            <a:r>
              <a:rPr sz="1000" b="1" spc="-5" dirty="0">
                <a:solidFill>
                  <a:srgbClr val="FAA21B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AA21B"/>
                </a:solidFill>
                <a:latin typeface="Arial"/>
                <a:cs typeface="Arial"/>
              </a:rPr>
              <a:t>interest</a:t>
            </a:r>
            <a:endParaRPr sz="1000" dirty="0">
              <a:latin typeface="Arial"/>
              <a:cs typeface="Arial"/>
            </a:endParaRPr>
          </a:p>
          <a:p>
            <a:pPr marL="102235" marR="249554" indent="-90170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Char char="•"/>
              <a:tabLst>
                <a:tab pos="102235" algn="l"/>
              </a:tabLst>
            </a:pPr>
            <a:r>
              <a:rPr sz="850" spc="-10" dirty="0">
                <a:solidFill>
                  <a:srgbClr val="233D51"/>
                </a:solidFill>
                <a:latin typeface="Arial"/>
                <a:cs typeface="Arial"/>
              </a:rPr>
              <a:t>Interested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parties</a:t>
            </a:r>
            <a:r>
              <a:rPr sz="850" spc="-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will</a:t>
            </a:r>
            <a:r>
              <a:rPr sz="850" spc="-1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be</a:t>
            </a:r>
            <a:r>
              <a:rPr sz="850" spc="-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spc="-10" dirty="0">
                <a:solidFill>
                  <a:srgbClr val="233D51"/>
                </a:solidFill>
                <a:latin typeface="Arial"/>
                <a:cs typeface="Arial"/>
              </a:rPr>
              <a:t>required</a:t>
            </a:r>
            <a:r>
              <a:rPr sz="850" spc="-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t</a:t>
            </a:r>
            <a:r>
              <a:rPr lang="en-GB" sz="850" dirty="0">
                <a:solidFill>
                  <a:srgbClr val="233D51"/>
                </a:solidFill>
                <a:latin typeface="Arial"/>
                <a:cs typeface="Arial"/>
              </a:rPr>
              <a:t>o</a:t>
            </a:r>
            <a:r>
              <a:rPr sz="850" spc="-1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sign</a:t>
            </a:r>
            <a:r>
              <a:rPr sz="850" spc="-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a</a:t>
            </a:r>
            <a:r>
              <a:rPr sz="850" spc="-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spc="-10" dirty="0">
                <a:solidFill>
                  <a:srgbClr val="233D51"/>
                </a:solidFill>
                <a:latin typeface="Arial"/>
                <a:cs typeface="Arial"/>
              </a:rPr>
              <a:t>non-disclosure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agreement</a:t>
            </a:r>
            <a:r>
              <a:rPr sz="850" spc="-4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spc="-10" dirty="0">
                <a:solidFill>
                  <a:srgbClr val="233D51"/>
                </a:solidFill>
                <a:latin typeface="Arial"/>
                <a:cs typeface="Arial"/>
              </a:rPr>
              <a:t>(NDA).</a:t>
            </a:r>
            <a:endParaRPr sz="850" dirty="0">
              <a:latin typeface="Arial"/>
              <a:cs typeface="Arial"/>
            </a:endParaRPr>
          </a:p>
          <a:p>
            <a:pPr marL="102235" marR="5080" indent="-90170">
              <a:lnSpc>
                <a:spcPct val="107800"/>
              </a:lnSpc>
              <a:spcBef>
                <a:spcPts val="425"/>
              </a:spcBef>
              <a:buClr>
                <a:srgbClr val="FAA21B"/>
              </a:buClr>
              <a:buChar char="•"/>
              <a:tabLst>
                <a:tab pos="102235" algn="l"/>
              </a:tabLst>
            </a:pP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Offers,</a:t>
            </a:r>
            <a:r>
              <a:rPr sz="850" spc="-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along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with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supporting</a:t>
            </a:r>
            <a:r>
              <a:rPr sz="850" spc="-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proof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of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funding,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are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spc="-10" dirty="0">
                <a:solidFill>
                  <a:srgbClr val="233D51"/>
                </a:solidFill>
                <a:latin typeface="Arial"/>
                <a:cs typeface="Arial"/>
              </a:rPr>
              <a:t>required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no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later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than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close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of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business</a:t>
            </a:r>
            <a:r>
              <a:rPr sz="850" spc="-2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33D51"/>
                </a:solidFill>
                <a:latin typeface="Arial"/>
                <a:cs typeface="Arial"/>
              </a:rPr>
              <a:t>on</a:t>
            </a:r>
            <a:r>
              <a:rPr sz="850" spc="-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lang="en-GB" sz="850" spc="-10" dirty="0">
                <a:solidFill>
                  <a:srgbClr val="233D51"/>
                </a:solidFill>
                <a:latin typeface="Arial"/>
                <a:cs typeface="Arial"/>
              </a:rPr>
              <a:t>Monday 6 July 2026</a:t>
            </a:r>
            <a:endParaRPr sz="850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7300" y="2562860"/>
            <a:ext cx="6418580" cy="495007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1800"/>
              </a:lnSpc>
              <a:spcBef>
                <a:spcPts val="260"/>
              </a:spcBef>
            </a:pPr>
            <a:r>
              <a:rPr lang="en-US" sz="1600" dirty="0">
                <a:solidFill>
                  <a:srgbClr val="233D51"/>
                </a:solidFill>
                <a:latin typeface="Arial"/>
                <a:cs typeface="Arial"/>
              </a:rPr>
              <a:t>Opportunity to </a:t>
            </a:r>
            <a:r>
              <a:rPr lang="en-GB" sz="1600" dirty="0">
                <a:solidFill>
                  <a:srgbClr val="233D51"/>
                </a:solidFill>
                <a:latin typeface="Arial"/>
                <a:cs typeface="Arial"/>
              </a:rPr>
              <a:t>Acquire a Well-Established Bespoke Security Services Business  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45084" y="6943318"/>
            <a:ext cx="3283585" cy="1346651"/>
          </a:xfrm>
          <a:prstGeom prst="rect">
            <a:avLst/>
          </a:prstGeom>
          <a:solidFill>
            <a:srgbClr val="FFF4E7"/>
          </a:solidFill>
        </p:spPr>
        <p:txBody>
          <a:bodyPr vert="horz" wrap="square" lIns="0" tIns="37465" rIns="0" bIns="0" rtlCol="0">
            <a:spAutoFit/>
          </a:bodyPr>
          <a:lstStyle/>
          <a:p>
            <a:pPr marL="71755">
              <a:lnSpc>
                <a:spcPct val="100000"/>
              </a:lnSpc>
              <a:spcBef>
                <a:spcPts val="295"/>
              </a:spcBef>
            </a:pPr>
            <a:r>
              <a:rPr sz="1000" b="1" dirty="0">
                <a:solidFill>
                  <a:srgbClr val="FAA21B"/>
                </a:solidFill>
                <a:latin typeface="Arial"/>
                <a:cs typeface="Arial"/>
              </a:rPr>
              <a:t>Important</a:t>
            </a:r>
            <a:r>
              <a:rPr sz="1000" b="1" spc="-50" dirty="0">
                <a:solidFill>
                  <a:srgbClr val="FAA21B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AA21B"/>
                </a:solidFill>
                <a:latin typeface="Arial"/>
                <a:cs typeface="Arial"/>
              </a:rPr>
              <a:t>notice</a:t>
            </a:r>
            <a:endParaRPr sz="1000" dirty="0">
              <a:latin typeface="Arial"/>
              <a:cs typeface="Arial"/>
            </a:endParaRPr>
          </a:p>
          <a:p>
            <a:pPr marL="71755" marR="110489">
              <a:lnSpc>
                <a:spcPct val="119000"/>
              </a:lnSpc>
              <a:spcBef>
                <a:spcPts val="505"/>
              </a:spcBef>
            </a:pP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The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information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above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has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been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supplied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by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our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client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and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should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not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spc="-25" dirty="0">
                <a:solidFill>
                  <a:srgbClr val="233D51"/>
                </a:solidFill>
                <a:latin typeface="Arial"/>
                <a:cs typeface="Arial"/>
              </a:rPr>
              <a:t>be</a:t>
            </a:r>
            <a:r>
              <a:rPr sz="700" i="1" spc="50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relied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upon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as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statements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or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representations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of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fact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or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warranties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of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spc="-25" dirty="0">
                <a:solidFill>
                  <a:srgbClr val="233D51"/>
                </a:solidFill>
                <a:latin typeface="Arial"/>
                <a:cs typeface="Arial"/>
              </a:rPr>
              <a:t>any</a:t>
            </a:r>
            <a:r>
              <a:rPr sz="700" i="1" spc="50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kind.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BTG</a:t>
            </a:r>
            <a:r>
              <a:rPr lang="en-GB" sz="700" i="1" dirty="0">
                <a:solidFill>
                  <a:srgbClr val="233D51"/>
                </a:solidFill>
                <a:latin typeface="Arial"/>
                <a:cs typeface="Arial"/>
              </a:rPr>
              <a:t> Eddisons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,</a:t>
            </a:r>
            <a:r>
              <a:rPr sz="700" i="1" spc="2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its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partners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and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employees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shall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not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be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responsible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for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any</a:t>
            </a:r>
            <a:r>
              <a:rPr sz="700" i="1" spc="2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spc="-10" dirty="0">
                <a:solidFill>
                  <a:srgbClr val="233D51"/>
                </a:solidFill>
                <a:latin typeface="Arial"/>
                <a:cs typeface="Arial"/>
              </a:rPr>
              <a:t>error,</a:t>
            </a:r>
            <a:r>
              <a:rPr sz="700" i="1" spc="50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omission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or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misstatement.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Neither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we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nor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our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client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accept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any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spc="-10" dirty="0">
                <a:solidFill>
                  <a:srgbClr val="233D51"/>
                </a:solidFill>
                <a:latin typeface="Arial"/>
                <a:cs typeface="Arial"/>
              </a:rPr>
              <a:t>responsibility</a:t>
            </a:r>
            <a:r>
              <a:rPr sz="700" i="1" spc="50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whatsoever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in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respect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of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these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particulars,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which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are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simply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offered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as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spc="-50" dirty="0">
                <a:solidFill>
                  <a:srgbClr val="233D51"/>
                </a:solidFill>
                <a:latin typeface="Arial"/>
                <a:cs typeface="Arial"/>
              </a:rPr>
              <a:t>a</a:t>
            </a:r>
            <a:r>
              <a:rPr sz="700" i="1" spc="50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general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indication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to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parties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who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may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be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spc="-10" dirty="0">
                <a:solidFill>
                  <a:srgbClr val="233D51"/>
                </a:solidFill>
                <a:latin typeface="Arial"/>
                <a:cs typeface="Arial"/>
              </a:rPr>
              <a:t>interested.</a:t>
            </a:r>
            <a:endParaRPr sz="700" dirty="0">
              <a:latin typeface="Arial"/>
              <a:cs typeface="Arial"/>
            </a:endParaRPr>
          </a:p>
          <a:p>
            <a:pPr marL="71755" marR="257175" algn="l">
              <a:lnSpc>
                <a:spcPct val="119000"/>
              </a:lnSpc>
              <a:spcBef>
                <a:spcPts val="570"/>
              </a:spcBef>
            </a:pP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This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firm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is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not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authorised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under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the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Financial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Services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and</a:t>
            </a:r>
            <a:r>
              <a:rPr sz="700" i="1" spc="3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Markets</a:t>
            </a:r>
            <a:r>
              <a:rPr sz="700" i="1" spc="35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spc="-25" dirty="0">
                <a:solidFill>
                  <a:srgbClr val="233D51"/>
                </a:solidFill>
                <a:latin typeface="Arial"/>
                <a:cs typeface="Arial"/>
              </a:rPr>
              <a:t>Act</a:t>
            </a:r>
            <a:r>
              <a:rPr sz="700" i="1" spc="500" dirty="0">
                <a:solidFill>
                  <a:srgbClr val="233D51"/>
                </a:solidFill>
                <a:latin typeface="Arial"/>
                <a:cs typeface="Arial"/>
              </a:rPr>
              <a:t> </a:t>
            </a:r>
            <a:r>
              <a:rPr sz="700" i="1" dirty="0">
                <a:solidFill>
                  <a:srgbClr val="233D51"/>
                </a:solidFill>
                <a:latin typeface="Arial"/>
                <a:cs typeface="Arial"/>
              </a:rPr>
              <a:t>2000</a:t>
            </a:r>
            <a:r>
              <a:rPr lang="en-GB" sz="700" i="1" dirty="0">
                <a:solidFill>
                  <a:srgbClr val="233D51"/>
                </a:solidFill>
                <a:latin typeface="Arial"/>
                <a:cs typeface="Arial"/>
              </a:rPr>
              <a:t> and we are unable to provide investment services.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7" name="object 27" descr="$PPTXTitle"/>
          <p:cNvSpPr txBox="1">
            <a:spLocks noGrp="1"/>
          </p:cNvSpPr>
          <p:nvPr>
            <p:ph type="title"/>
          </p:nvPr>
        </p:nvSpPr>
        <p:spPr>
          <a:xfrm>
            <a:off x="527300" y="1303734"/>
            <a:ext cx="3930650" cy="829944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pc="-40" dirty="0"/>
              <a:t>Project</a:t>
            </a:r>
            <a:r>
              <a:rPr spc="-110" dirty="0"/>
              <a:t> </a:t>
            </a:r>
            <a:r>
              <a:rPr lang="en-GB" spc="-110" dirty="0"/>
              <a:t>Guard</a:t>
            </a:r>
            <a:endParaRPr spc="-30" dirty="0"/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lang="en-GB" sz="1600" spc="-20" dirty="0"/>
              <a:t>June 2026</a:t>
            </a:r>
            <a:endParaRPr sz="1600" dirty="0"/>
          </a:p>
        </p:txBody>
      </p:sp>
      <p:sp>
        <p:nvSpPr>
          <p:cNvPr id="28" name="object 28"/>
          <p:cNvSpPr txBox="1"/>
          <p:nvPr/>
        </p:nvSpPr>
        <p:spPr>
          <a:xfrm>
            <a:off x="527300" y="1126945"/>
            <a:ext cx="203962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AA21B"/>
                </a:solidFill>
                <a:latin typeface="Arial"/>
                <a:cs typeface="Arial"/>
              </a:rPr>
              <a:t>Acquisition</a:t>
            </a:r>
            <a:r>
              <a:rPr sz="1400" b="1" spc="-65" dirty="0">
                <a:solidFill>
                  <a:srgbClr val="FAA21B"/>
                </a:solidFill>
                <a:latin typeface="Arial"/>
                <a:cs typeface="Arial"/>
              </a:rPr>
              <a:t> </a:t>
            </a:r>
            <a:r>
              <a:rPr lang="en-GB" sz="1400" b="1" spc="-10" dirty="0">
                <a:solidFill>
                  <a:srgbClr val="FAA21B"/>
                </a:solidFill>
                <a:latin typeface="Arial"/>
                <a:cs typeface="Arial"/>
              </a:rPr>
              <a:t>O</a:t>
            </a:r>
            <a:r>
              <a:rPr sz="1400" b="1" spc="-10" dirty="0" err="1">
                <a:solidFill>
                  <a:srgbClr val="FAA21B"/>
                </a:solidFill>
                <a:latin typeface="Arial"/>
                <a:cs typeface="Arial"/>
              </a:rPr>
              <a:t>pportunity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37" name="Picture 36" descr="A reflection of a building in a mirror&#10;&#10;AI-generated content may be incorrect.">
            <a:extLst>
              <a:ext uri="{FF2B5EF4-FFF2-40B4-BE49-F238E27FC236}">
                <a16:creationId xmlns:a16="http://schemas.microsoft.com/office/drawing/2014/main" id="{C3F13F91-7951-489E-4ACD-43FA832B5E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300" y="0"/>
            <a:ext cx="2616200" cy="2476500"/>
          </a:xfrm>
          <a:prstGeom prst="rect">
            <a:avLst/>
          </a:prstGeom>
        </p:spPr>
      </p:pic>
      <p:pic>
        <p:nvPicPr>
          <p:cNvPr id="39" name="Picture 38" descr="A black background with orange lines&#10;&#10;AI-generated content may be incorrect.">
            <a:extLst>
              <a:ext uri="{FF2B5EF4-FFF2-40B4-BE49-F238E27FC236}">
                <a16:creationId xmlns:a16="http://schemas.microsoft.com/office/drawing/2014/main" id="{9CADE774-1024-BD71-28E8-54933DE65F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300" y="14759"/>
            <a:ext cx="2616200" cy="2476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131857-0056-5C31-634E-D279651597F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0636"/>
            <a:ext cx="7556500" cy="8927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33D6A0-8372-1329-5AF6-C114735DAD8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0"/>
            <a:ext cx="2072238" cy="9733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B0FC96C73FA4D9521485BDD0C6E29" ma:contentTypeVersion="14" ma:contentTypeDescription="Create a new document." ma:contentTypeScope="" ma:versionID="8859c2afe214bf5417279abb44f31882">
  <xsd:schema xmlns:xsd="http://www.w3.org/2001/XMLSchema" xmlns:xs="http://www.w3.org/2001/XMLSchema" xmlns:p="http://schemas.microsoft.com/office/2006/metadata/properties" xmlns:ns2="6478a08c-4873-43b8-b1bf-0e674ec742d7" xmlns:ns3="e0fcc1eb-b130-456d-ab22-db1333800baf" targetNamespace="http://schemas.microsoft.com/office/2006/metadata/properties" ma:root="true" ma:fieldsID="12ecf8a3ef7b45e499e75b4f03e293a4" ns2:_="" ns3:_="">
    <xsd:import namespace="6478a08c-4873-43b8-b1bf-0e674ec742d7"/>
    <xsd:import namespace="e0fcc1eb-b130-456d-ab22-db1333800b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Comments" minOccurs="0"/>
                <xsd:element ref="ns2:MediaServiceSearchProperties" minOccurs="0"/>
                <xsd:element ref="ns2:Venu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78a08c-4873-43b8-b1bf-0e674ec74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Comments" ma:index="11" nillable="true" ma:displayName="Comments" ma:description="Jo - this looks much better. Can you circulate to all the named team members on Monday. I need to tell some of them they are in the team" ma:format="Dropdown" ma:internalName="Comments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Venue" ma:index="13" nillable="true" ma:displayName="Venue" ma:format="Dropdown" ma:internalName="Venue">
      <xsd:simpleType>
        <xsd:restriction base="dms:Choice">
          <xsd:enumeration value="NCC"/>
          <xsd:enumeration value="Salford Community"/>
          <xsd:enumeration value="RAC Club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0fc5142-a585-43ab-a3c3-8193c6c58c4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fcc1eb-b130-456d-ab22-db1333800ba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50c35a04-ba55-4247-ba21-f8293f5abc35}" ma:internalName="TaxCatchAll" ma:showField="CatchAllData" ma:web="e0fcc1eb-b130-456d-ab22-db1333800b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fcc1eb-b130-456d-ab22-db1333800baf" xsi:nil="true"/>
    <Venue xmlns="6478a08c-4873-43b8-b1bf-0e674ec742d7" xsi:nil="true"/>
    <Comments xmlns="6478a08c-4873-43b8-b1bf-0e674ec742d7" xsi:nil="true"/>
    <lcf76f155ced4ddcb4097134ff3c332f xmlns="6478a08c-4873-43b8-b1bf-0e674ec742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B845FE-C382-4191-A046-9C053A51E3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B23FE8-9DB5-49E9-A8E3-B0745F55BA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78a08c-4873-43b8-b1bf-0e674ec742d7"/>
    <ds:schemaRef ds:uri="e0fcc1eb-b130-456d-ab22-db1333800b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2FE93C-597A-4307-BBF2-EE8E41073620}">
  <ds:schemaRefs>
    <ds:schemaRef ds:uri="http://purl.org/dc/elements/1.1/"/>
    <ds:schemaRef ds:uri="6478a08c-4873-43b8-b1bf-0e674ec742d7"/>
    <ds:schemaRef ds:uri="http://schemas.microsoft.com/office/2006/documentManagement/types"/>
    <ds:schemaRef ds:uri="e0fcc1eb-b130-456d-ab22-db1333800baf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449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Project Guard June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Lisa Jacobs</dc:creator>
  <cp:lastModifiedBy>David Ross</cp:lastModifiedBy>
  <cp:revision>19</cp:revision>
  <dcterms:created xsi:type="dcterms:W3CDTF">2026-01-27T15:10:18Z</dcterms:created>
  <dcterms:modified xsi:type="dcterms:W3CDTF">2026-06-29T15:17:14Z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2026-01-27T00:00:00Z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2026-01-27T00:00:00Z</vt:filetime>
  </property>
  <property fmtid="{D5CDD505-2E9C-101B-9397-08002B2CF9AE}" pid="5" name="Producer">
    <vt:lpwstr>Adobe PDF Library 18.0</vt:lpwstr>
  </property>
  <property fmtid="{D5CDD505-2E9C-101B-9397-08002B2CF9AE}" pid="6" name="ContentTypeId">
    <vt:lpwstr>0x010100E30B0FC96C73FA4D9521485BDD0C6E29</vt:lpwstr>
  </property>
  <property fmtid="{D5CDD505-2E9C-101B-9397-08002B2CF9AE}" pid="7" name="MediaServiceImageTags">
    <vt:lpwstr/>
  </property>
</Properties>
</file>